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71" r:id="rId3"/>
    <p:sldId id="264" r:id="rId4"/>
    <p:sldId id="262" r:id="rId5"/>
    <p:sldId id="263" r:id="rId6"/>
    <p:sldId id="258" r:id="rId7"/>
    <p:sldId id="270" r:id="rId8"/>
    <p:sldId id="261" r:id="rId9"/>
    <p:sldId id="266" r:id="rId10"/>
    <p:sldId id="269" r:id="rId11"/>
    <p:sldId id="257" r:id="rId12"/>
    <p:sldId id="259" r:id="rId13"/>
    <p:sldId id="256" r:id="rId14"/>
    <p:sldId id="260" r:id="rId15"/>
    <p:sldId id="267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42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E09C96-F9F7-4DAE-B9B7-A1CB3C7582C3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9D7BF9-984C-42B6-8C51-C34465902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69F3C-19F2-4C99-B7A7-991F0B54345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FC43-0DFA-445E-BFE6-33342AD8432E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496F-966F-4A75-8E87-0EC584549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5E0A-6DF5-4E6A-ACF4-E9D447593CAA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6A19-9264-414D-8569-9A1B2C789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38CA-1643-4FD6-BCF3-C15E35C36975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AF20-8EC2-4BDD-8457-31B7BA40F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8404-338A-4577-828C-11DCB3296E10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E9B3-E255-478A-968F-143267EF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E88A-1F53-471D-8941-49F525D11AB1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FD36-651B-4500-B0FB-705C7ED59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466A-4BE5-47D9-AE3E-F7C8F5A107C4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98EE-42C0-430A-A676-4E1A2A910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BBE6-8C49-4C29-869D-DA080E05A552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A97E-7191-4557-8FAF-C795EC0D0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1C9C-0CBA-4B82-8817-04A44435ABD8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366-193E-45F8-B1D4-BD5A01556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00255-A126-49B0-B459-61D565473838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5900-B4B9-4C3F-969A-92F1ED2AC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0166-B775-4807-8317-762A4D95D7D2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7121-935D-400F-B832-EDB25A043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B3BB9-58A8-46DB-9C9F-E741711A7AA9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44AC-D8D8-4D87-A790-B4D6E1EEA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BE22B5-45D9-43EB-8FEA-46FCAF6C49D7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E58CDE-6740-4F9B-892F-E0D910CE3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362" y="351652"/>
            <a:ext cx="10886303" cy="1077218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Georgia" pitchFamily="18" charset="0"/>
                <a:cs typeface="Times New Roman" panose="02020603050405020304" pitchFamily="18" charset="0"/>
              </a:rPr>
              <a:t>Обобщающая беседа о зиме для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Georgia" pitchFamily="18" charset="0"/>
                <a:cs typeface="Times New Roman" panose="02020603050405020304" pitchFamily="18" charset="0"/>
              </a:rPr>
              <a:t> старшей группы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« Много интересного  и полезного может быть зимой».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232525" y="5411788"/>
            <a:ext cx="4030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Воспитатель : </a:t>
            </a:r>
            <a:r>
              <a:rPr lang="ru-RU" b="1"/>
              <a:t>Таргоня М.А.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528638" y="447675"/>
            <a:ext cx="83931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  <a:cs typeface="Times New Roman" pitchFamily="18" charset="0"/>
              </a:rPr>
              <a:t>Ёжик - </a:t>
            </a:r>
            <a:r>
              <a:rPr lang="ru-RU" sz="2400">
                <a:latin typeface="Georgia" pitchFamily="18" charset="0"/>
                <a:cs typeface="Times New Roman" pitchFamily="18" charset="0"/>
              </a:rPr>
              <a:t>спит дольше всех. </a:t>
            </a:r>
          </a:p>
          <a:p>
            <a:r>
              <a:rPr lang="ru-RU" sz="2400">
                <a:latin typeface="Georgia" pitchFamily="18" charset="0"/>
                <a:cs typeface="Times New Roman" pitchFamily="18" charset="0"/>
              </a:rPr>
              <a:t>	В сентябре он ложится в норку, находя</a:t>
            </a:r>
          </a:p>
          <a:p>
            <a:r>
              <a:rPr lang="ru-RU" sz="2400">
                <a:latin typeface="Georgia" pitchFamily="18" charset="0"/>
                <a:cs typeface="Times New Roman" pitchFamily="18" charset="0"/>
              </a:rPr>
              <a:t>себе убежище в густых кустах, </a:t>
            </a:r>
          </a:p>
          <a:p>
            <a:r>
              <a:rPr lang="ru-RU" sz="2400">
                <a:latin typeface="Georgia" pitchFamily="18" charset="0"/>
                <a:cs typeface="Times New Roman" pitchFamily="18" charset="0"/>
              </a:rPr>
              <a:t>углублениях почвы, засыпанных опавшей листвой,</a:t>
            </a:r>
          </a:p>
          <a:p>
            <a:r>
              <a:rPr lang="ru-RU" sz="2400">
                <a:latin typeface="Georgia" pitchFamily="18" charset="0"/>
                <a:cs typeface="Times New Roman" pitchFamily="18" charset="0"/>
              </a:rPr>
              <a:t> сворачивается в клубочек</a:t>
            </a:r>
          </a:p>
          <a:p>
            <a:r>
              <a:rPr lang="ru-RU" sz="2400">
                <a:latin typeface="Georgia" pitchFamily="18" charset="0"/>
                <a:cs typeface="Times New Roman" pitchFamily="18" charset="0"/>
              </a:rPr>
              <a:t> и спит до апреля. Все это время он не ест и не двигается.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52053" y="3441200"/>
            <a:ext cx="4478694" cy="2700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08" t="6248" r="34898" b="33752"/>
          <a:stretch/>
        </p:blipFill>
        <p:spPr>
          <a:xfrm>
            <a:off x="1066800" y="1287463"/>
            <a:ext cx="2574925" cy="194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2863" y="132238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063" y="4533900"/>
            <a:ext cx="259080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463" y="4414838"/>
            <a:ext cx="2667000" cy="177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2083" t="6153" r="10641" b="20000"/>
          <a:stretch/>
        </p:blipFill>
        <p:spPr>
          <a:xfrm>
            <a:off x="8532813" y="1254125"/>
            <a:ext cx="2574925" cy="17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525829" y="424070"/>
            <a:ext cx="47933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25607" name="Picture 2" descr="http://infoeto.ru/sensornoe-razvitie-detej-mladshego-doshkolenogo-vozrasta/24153_html_m7cbcae0b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6FA"/>
              </a:clrFrom>
              <a:clrTo>
                <a:srgbClr val="FBF6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4650" y="2624138"/>
            <a:ext cx="326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2184">
            <a:off x="808038" y="3009900"/>
            <a:ext cx="43751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6852">
            <a:off x="6800850" y="3114675"/>
            <a:ext cx="4213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619250" y="527050"/>
            <a:ext cx="89392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Georgia" pitchFamily="18" charset="0"/>
                <a:cs typeface="Times New Roman" pitchFamily="18" charset="0"/>
              </a:rPr>
              <a:t>Такие птицы как снегирь и свиристель </a:t>
            </a:r>
          </a:p>
          <a:p>
            <a:pPr algn="ctr"/>
            <a:r>
              <a:rPr lang="ru-RU" sz="3200" b="1">
                <a:latin typeface="Georgia" pitchFamily="18" charset="0"/>
                <a:cs typeface="Times New Roman" pitchFamily="18" charset="0"/>
              </a:rPr>
              <a:t>прилетают в наши края с севера</a:t>
            </a:r>
          </a:p>
          <a:p>
            <a:pPr algn="ctr"/>
            <a:r>
              <a:rPr lang="ru-RU" sz="3200" b="1">
                <a:latin typeface="Georgia" pitchFamily="18" charset="0"/>
                <a:cs typeface="Times New Roman" pitchFamily="18" charset="0"/>
              </a:rPr>
              <a:t> и зимуют здесь – это кочующие птицы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19855" y="382437"/>
            <a:ext cx="851380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забавы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27650" name="TextBox 10"/>
          <p:cNvSpPr txBox="1">
            <a:spLocks noChangeArrowheads="1"/>
          </p:cNvSpPr>
          <p:nvPr/>
        </p:nvSpPr>
        <p:spPr bwMode="auto">
          <a:xfrm>
            <a:off x="3551238" y="1819275"/>
            <a:ext cx="59499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Georgia" pitchFamily="18" charset="0"/>
                <a:cs typeface="Times New Roman" pitchFamily="18" charset="0"/>
              </a:rPr>
              <a:t>Мы в снежки сражаться будем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Мы с горы кататься любим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И поэтому нам очень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Очень нравиться зима!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775971">
            <a:off x="605603" y="1223501"/>
            <a:ext cx="2763376" cy="1764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62833" y="4138678"/>
            <a:ext cx="3376905" cy="2105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90668" y="4006156"/>
            <a:ext cx="3270886" cy="213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652024">
            <a:off x="8991391" y="1121626"/>
            <a:ext cx="2901820" cy="1824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2947988" y="746125"/>
            <a:ext cx="65135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Georgia" pitchFamily="18" charset="0"/>
                <a:cs typeface="Times New Roman" pitchFamily="18" charset="0"/>
              </a:rPr>
              <a:t>Зимние забавы: лыжи и коньки,</a:t>
            </a:r>
          </a:p>
          <a:p>
            <a:pPr algn="just"/>
            <a:r>
              <a:rPr lang="ru-RU" sz="2800">
                <a:latin typeface="Georgia" pitchFamily="18" charset="0"/>
                <a:cs typeface="Times New Roman" pitchFamily="18" charset="0"/>
              </a:rPr>
              <a:t>Как люблю на санках </a:t>
            </a:r>
          </a:p>
          <a:p>
            <a:pPr algn="just"/>
            <a:r>
              <a:rPr lang="ru-RU" sz="2800">
                <a:latin typeface="Georgia" pitchFamily="18" charset="0"/>
                <a:cs typeface="Times New Roman" pitchFamily="18" charset="0"/>
              </a:rPr>
              <a:t>мчаться я с горы,</a:t>
            </a:r>
          </a:p>
          <a:p>
            <a:pPr algn="just"/>
            <a:r>
              <a:rPr lang="ru-RU" sz="2800">
                <a:latin typeface="Georgia" pitchFamily="18" charset="0"/>
                <a:cs typeface="Times New Roman" pitchFamily="18" charset="0"/>
              </a:rPr>
              <a:t>А еще люблю я строить города</a:t>
            </a:r>
          </a:p>
          <a:p>
            <a:pPr algn="just"/>
            <a:r>
              <a:rPr lang="ru-RU" sz="2800">
                <a:latin typeface="Georgia" pitchFamily="18" charset="0"/>
                <a:cs typeface="Times New Roman" pitchFamily="18" charset="0"/>
              </a:rPr>
              <a:t>Из белого снега и звонкого льда.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630184">
            <a:off x="540144" y="1560997"/>
            <a:ext cx="2241690" cy="3254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846430">
            <a:off x="9303025" y="1575671"/>
            <a:ext cx="2134548" cy="3063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76038" y="4086538"/>
            <a:ext cx="3194001" cy="1969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0638" y="3016250"/>
            <a:ext cx="3751262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flipH="1">
            <a:off x="3753409" y="885462"/>
            <a:ext cx="4582208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cs typeface="Times New Roman" panose="02020603050405020304" pitchFamily="18" charset="0"/>
              </a:rPr>
              <a:t>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</a:rPr>
              <a:t>Цель.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876300" y="1825625"/>
            <a:ext cx="10515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200" smtClean="0">
                <a:latin typeface="Times New Roman" pitchFamily="18" charset="0"/>
              </a:rPr>
              <a:t>		Формирование у детей целостной картины мира о зимних явлениях </a:t>
            </a:r>
          </a:p>
          <a:p>
            <a:pPr>
              <a:buFont typeface="Arial" charset="0"/>
              <a:buNone/>
            </a:pPr>
            <a:endParaRPr lang="ru-RU" sz="32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7549" y="573117"/>
            <a:ext cx="7059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Характеристика Зимы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709613" y="1951038"/>
            <a:ext cx="100758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2800">
                <a:latin typeface="Georgia" pitchFamily="18" charset="0"/>
                <a:cs typeface="Times New Roman" pitchFamily="18" charset="0"/>
              </a:rPr>
              <a:t>Самое холодное время года.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- Солнце зимой занимает самое низкое положение на небосводе.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- Устанавливают короткие дни и длинные ночи.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- Замерзают почва и водоёмы.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- Приходят морозы.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- Земля покрывается снежным покровом.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8991" t="26165" r="15133" b="14837"/>
          <a:stretch/>
        </p:blipFill>
        <p:spPr>
          <a:xfrm>
            <a:off x="1499255" y="4664765"/>
            <a:ext cx="2617387" cy="175811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4340" t="25741" r="56007" b="9640"/>
          <a:stretch/>
        </p:blipFill>
        <p:spPr>
          <a:xfrm>
            <a:off x="5249930" y="2120347"/>
            <a:ext cx="1958640" cy="2393893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3277" t="25979" r="54612" b="8793"/>
          <a:stretch/>
        </p:blipFill>
        <p:spPr>
          <a:xfrm>
            <a:off x="1361598" y="1530298"/>
            <a:ext cx="2216489" cy="226120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23964" t="25828" r="22169" b="13400"/>
          <a:stretch/>
        </p:blipFill>
        <p:spPr>
          <a:xfrm>
            <a:off x="8302652" y="4452729"/>
            <a:ext cx="2564684" cy="190388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660460" y="1603513"/>
            <a:ext cx="2741288" cy="182752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8" name="Прямоугольник 10"/>
          <p:cNvSpPr>
            <a:spLocks noChangeArrowheads="1"/>
          </p:cNvSpPr>
          <p:nvPr/>
        </p:nvSpPr>
        <p:spPr bwMode="auto">
          <a:xfrm>
            <a:off x="8888413" y="3894138"/>
            <a:ext cx="1606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Georgia" pitchFamily="18" charset="0"/>
                <a:cs typeface="Times New Roman" pitchFamily="18" charset="0"/>
              </a:rPr>
              <a:t>Метель</a:t>
            </a:r>
          </a:p>
        </p:txBody>
      </p:sp>
      <p:sp>
        <p:nvSpPr>
          <p:cNvPr id="18439" name="Прямоугольник 13"/>
          <p:cNvSpPr>
            <a:spLocks noChangeArrowheads="1"/>
          </p:cNvSpPr>
          <p:nvPr/>
        </p:nvSpPr>
        <p:spPr bwMode="auto">
          <a:xfrm>
            <a:off x="1714500" y="4037013"/>
            <a:ext cx="2198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Georgia" pitchFamily="18" charset="0"/>
                <a:cs typeface="Times New Roman" pitchFamily="18" charset="0"/>
              </a:rPr>
              <a:t>Изморозь</a:t>
            </a:r>
          </a:p>
        </p:txBody>
      </p:sp>
      <p:sp>
        <p:nvSpPr>
          <p:cNvPr id="18440" name="Прямоугольник 17"/>
          <p:cNvSpPr>
            <a:spLocks noChangeArrowheads="1"/>
          </p:cNvSpPr>
          <p:nvPr/>
        </p:nvSpPr>
        <p:spPr bwMode="auto">
          <a:xfrm>
            <a:off x="1625600" y="925513"/>
            <a:ext cx="1981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Georgia" pitchFamily="18" charset="0"/>
                <a:cs typeface="Times New Roman" pitchFamily="18" charset="0"/>
              </a:rPr>
              <a:t>Оттепель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65819" y="332376"/>
            <a:ext cx="8543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явления в неживой природе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8442" name="Прямоугольник 20"/>
          <p:cNvSpPr>
            <a:spLocks noChangeArrowheads="1"/>
          </p:cNvSpPr>
          <p:nvPr/>
        </p:nvSpPr>
        <p:spPr bwMode="auto">
          <a:xfrm>
            <a:off x="8893175" y="1016000"/>
            <a:ext cx="1993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Georgia" pitchFamily="18" charset="0"/>
                <a:cs typeface="Times New Roman" pitchFamily="18" charset="0"/>
              </a:rPr>
              <a:t>Снегопад</a:t>
            </a:r>
          </a:p>
        </p:txBody>
      </p:sp>
      <p:sp>
        <p:nvSpPr>
          <p:cNvPr id="18443" name="TextBox 21"/>
          <p:cNvSpPr txBox="1">
            <a:spLocks noChangeArrowheads="1"/>
          </p:cNvSpPr>
          <p:nvPr/>
        </p:nvSpPr>
        <p:spPr bwMode="auto">
          <a:xfrm>
            <a:off x="5341938" y="1533525"/>
            <a:ext cx="1773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Georgia" pitchFamily="18" charset="0"/>
                <a:cs typeface="Times New Roman" pitchFamily="18" charset="0"/>
              </a:rPr>
              <a:t>Гололёд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42878" y="3827248"/>
            <a:ext cx="3590677" cy="2687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4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7921">
            <a:off x="830263" y="1301750"/>
            <a:ext cx="347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77571">
            <a:off x="7739063" y="1509713"/>
            <a:ext cx="353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70636" y="357776"/>
            <a:ext cx="4605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Зимние месяцы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2037" y="791391"/>
            <a:ext cx="65533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Откуда берётся снег?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898525" y="2263775"/>
            <a:ext cx="73977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Georgia" pitchFamily="18" charset="0"/>
                <a:cs typeface="Times New Roman" pitchFamily="18" charset="0"/>
              </a:rPr>
              <a:t>	Зимой,  когда становиться холодно,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капельки дождя превращаются в капельки – снежинки. Снежинки образуются высоко в небе, в облаках.</a:t>
            </a:r>
          </a:p>
        </p:txBody>
      </p:sp>
      <p:pic>
        <p:nvPicPr>
          <p:cNvPr id="20483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36319">
            <a:off x="1330325" y="628650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http://vilvolovo.ru/files/2017/01/271347_novogodnyaya-snezhin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5840">
            <a:off x="1900238" y="4233863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card-print-box.ru/data/06e206e10aac3e5139fb8b8a2ef7e72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738" y="1576388"/>
            <a:ext cx="400526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354013" y="1012825"/>
            <a:ext cx="113649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>
                <a:latin typeface="Georgia" pitchFamily="18" charset="0"/>
                <a:cs typeface="Times New Roman" pitchFamily="18" charset="0"/>
              </a:rPr>
              <a:t>Снег покрывает землю толстым ковром, под которым, несмотря на холод, продолжается жизнь. Оказывается, именно снежное одеяло сохраняет жизнь растениям.</a:t>
            </a:r>
          </a:p>
          <a:p>
            <a:r>
              <a:rPr lang="ru-RU" sz="2400">
                <a:latin typeface="Georgia" pitchFamily="18" charset="0"/>
                <a:cs typeface="Times New Roman" pitchFamily="18" charset="0"/>
              </a:rPr>
              <a:t>	Хвойные растения зимуют с зелёными листьями. На них всю сохраняются шишки. Деревья и кустарники скованные холодом, впадают в зимний сон. Но, несмотря на то, что почти все деревья на зиму сбросили листья, на ветках остаются почки. Зима не прекращает рост растений, она только задерживает его.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1679" y="310187"/>
            <a:ext cx="4221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зимой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435280" y="4170375"/>
            <a:ext cx="3495869" cy="218491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18898" y="4195816"/>
            <a:ext cx="3379607" cy="223899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2276" y="350379"/>
            <a:ext cx="40815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  <a:cs typeface="Times New Roman" panose="02020603050405020304" pitchFamily="18" charset="0"/>
              </a:rPr>
              <a:t>Звери зимой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13" y="482600"/>
            <a:ext cx="3900487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t="3295" b="4749"/>
          <a:stretch>
            <a:fillRect/>
          </a:stretch>
        </p:blipFill>
        <p:spPr>
          <a:xfrm>
            <a:off x="5610225" y="3262313"/>
            <a:ext cx="3489325" cy="233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963" y="4011613"/>
            <a:ext cx="2595562" cy="263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33" name="Прямоугольник 12"/>
          <p:cNvSpPr>
            <a:spLocks noChangeArrowheads="1"/>
          </p:cNvSpPr>
          <p:nvPr/>
        </p:nvSpPr>
        <p:spPr bwMode="auto">
          <a:xfrm>
            <a:off x="-1801813" y="255588"/>
            <a:ext cx="609600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		</a:t>
            </a:r>
          </a:p>
        </p:txBody>
      </p:sp>
      <p:sp>
        <p:nvSpPr>
          <p:cNvPr id="22534" name="Прямоугольник 15"/>
          <p:cNvSpPr>
            <a:spLocks noChangeArrowheads="1"/>
          </p:cNvSpPr>
          <p:nvPr/>
        </p:nvSpPr>
        <p:spPr bwMode="auto">
          <a:xfrm>
            <a:off x="522288" y="1179513"/>
            <a:ext cx="6350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  <a:cs typeface="Times New Roman" pitchFamily="18" charset="0"/>
              </a:rPr>
              <a:t>	Летом звери ходят в лёгких шубах, </a:t>
            </a:r>
          </a:p>
          <a:p>
            <a:r>
              <a:rPr lang="ru-RU" sz="2400">
                <a:latin typeface="Georgia" pitchFamily="18" charset="0"/>
                <a:cs typeface="Times New Roman" pitchFamily="18" charset="0"/>
              </a:rPr>
              <a:t>Но они не спасут их от зимних холодов.</a:t>
            </a:r>
          </a:p>
          <a:p>
            <a:r>
              <a:rPr lang="ru-RU" sz="2400">
                <a:latin typeface="Georgia" pitchFamily="18" charset="0"/>
                <a:cs typeface="Times New Roman" pitchFamily="18" charset="0"/>
              </a:rPr>
              <a:t>Вот почему осенью зверьки линяют.</a:t>
            </a:r>
          </a:p>
          <a:p>
            <a:r>
              <a:rPr lang="ru-RU" sz="2400">
                <a:latin typeface="Georgia" pitchFamily="18" charset="0"/>
                <a:cs typeface="Times New Roman" pitchFamily="18" charset="0"/>
              </a:rPr>
              <a:t>	Линька у зверей – это постепенная смена шерсти. Вместо летней шерсти осенью вырастает новая – густая, пушистая.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8694" t="11758" r="9950" b="27314"/>
          <a:stretch/>
        </p:blipFill>
        <p:spPr>
          <a:xfrm>
            <a:off x="5921326" y="4220677"/>
            <a:ext cx="4363193" cy="2450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469900" y="495300"/>
            <a:ext cx="89789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Georgia" pitchFamily="18" charset="0"/>
                <a:cs typeface="Times New Roman" pitchFamily="18" charset="0"/>
              </a:rPr>
              <a:t>Медведь </a:t>
            </a:r>
            <a:r>
              <a:rPr lang="ru-RU" sz="2800">
                <a:latin typeface="Georgia" pitchFamily="18" charset="0"/>
                <a:cs typeface="Times New Roman" pitchFamily="18" charset="0"/>
              </a:rPr>
              <a:t>– бурый хищник. 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	Это большой и сильный зверь. Шерсть у него густая, тёплая. 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	На зиму медведь забирается в берлогу – яму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выкопанную где-нибудь под корнями 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деревьев и спит до тепла. Если его 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потревожить, то он выходит из берлоги</a:t>
            </a:r>
          </a:p>
          <a:p>
            <a:r>
              <a:rPr lang="ru-RU" sz="2800">
                <a:latin typeface="Georgia" pitchFamily="18" charset="0"/>
                <a:cs typeface="Times New Roman" pitchFamily="18" charset="0"/>
              </a:rPr>
              <a:t>злой и голодный, в это время он очень опасен.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305</Words>
  <Application>Microsoft Office PowerPoint</Application>
  <PresentationFormat>Произвольный</PresentationFormat>
  <Paragraphs>51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 Light</vt:lpstr>
      <vt:lpstr>Calibri</vt:lpstr>
      <vt:lpstr>Georgia</vt:lpstr>
      <vt:lpstr>Times New Roman</vt:lpstr>
      <vt:lpstr>Тема Office</vt:lpstr>
      <vt:lpstr>Слайд 1</vt:lpstr>
      <vt:lpstr>Цель.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gypnor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Machine</dc:creator>
  <cp:lastModifiedBy>Александр</cp:lastModifiedBy>
  <cp:revision>44</cp:revision>
  <dcterms:created xsi:type="dcterms:W3CDTF">2016-12-05T15:03:20Z</dcterms:created>
  <dcterms:modified xsi:type="dcterms:W3CDTF">2018-01-17T13:56:35Z</dcterms:modified>
</cp:coreProperties>
</file>